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7" r:id="rId9"/>
    <p:sldId id="269" r:id="rId10"/>
    <p:sldId id="268" r:id="rId11"/>
  </p:sldIdLst>
  <p:sldSz cx="9144000" cy="5143500" type="screen16x9"/>
  <p:notesSz cx="6858000" cy="9144000"/>
  <p:embeddedFontLst>
    <p:embeddedFont>
      <p:font typeface="Lato" panose="020B0604020202020204" charset="0"/>
      <p:regular r:id="rId13"/>
      <p:bold r:id="rId14"/>
      <p:italic r:id="rId15"/>
      <p:boldItalic r:id="rId16"/>
    </p:embeddedFont>
    <p:embeddedFont>
      <p:font typeface="Raleway" panose="020B060402020202020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9CBF0-3500-4760-860D-6B39F640E2E9}" v="1" dt="2019-06-13T19:04:11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stavo Passos" userId="b925d6d735ea3591" providerId="LiveId" clId="{5929CBF0-3500-4760-860D-6B39F640E2E9}"/>
    <pc:docChg chg="delSld modSld sldOrd">
      <pc:chgData name="Gustavo Passos" userId="b925d6d735ea3591" providerId="LiveId" clId="{5929CBF0-3500-4760-860D-6B39F640E2E9}" dt="2019-06-13T19:11:48.282" v="30" actId="6549"/>
      <pc:docMkLst>
        <pc:docMk/>
      </pc:docMkLst>
      <pc:sldChg chg="modSp">
        <pc:chgData name="Gustavo Passos" userId="b925d6d735ea3591" providerId="LiveId" clId="{5929CBF0-3500-4760-860D-6B39F640E2E9}" dt="2019-06-13T19:06:27.964" v="24" actId="20577"/>
        <pc:sldMkLst>
          <pc:docMk/>
          <pc:sldMk cId="0" sldId="256"/>
        </pc:sldMkLst>
        <pc:spChg chg="mod">
          <ac:chgData name="Gustavo Passos" userId="b925d6d735ea3591" providerId="LiveId" clId="{5929CBF0-3500-4760-860D-6B39F640E2E9}" dt="2019-06-13T19:06:27.964" v="24" actId="20577"/>
          <ac:spMkLst>
            <pc:docMk/>
            <pc:sldMk cId="0" sldId="256"/>
            <ac:spMk id="73" creationId="{00000000-0000-0000-0000-000000000000}"/>
          </ac:spMkLst>
        </pc:spChg>
      </pc:sldChg>
      <pc:sldChg chg="modSp">
        <pc:chgData name="Gustavo Passos" userId="b925d6d735ea3591" providerId="LiveId" clId="{5929CBF0-3500-4760-860D-6B39F640E2E9}" dt="2019-06-13T19:06:05.012" v="3" actId="14100"/>
        <pc:sldMkLst>
          <pc:docMk/>
          <pc:sldMk cId="0" sldId="258"/>
        </pc:sldMkLst>
        <pc:spChg chg="mod">
          <ac:chgData name="Gustavo Passos" userId="b925d6d735ea3591" providerId="LiveId" clId="{5929CBF0-3500-4760-860D-6B39F640E2E9}" dt="2019-06-13T19:06:05.012" v="3" actId="14100"/>
          <ac:spMkLst>
            <pc:docMk/>
            <pc:sldMk cId="0" sldId="258"/>
            <ac:spMk id="85" creationId="{00000000-0000-0000-0000-000000000000}"/>
          </ac:spMkLst>
        </pc:spChg>
      </pc:sldChg>
      <pc:sldChg chg="modSp">
        <pc:chgData name="Gustavo Passos" userId="b925d6d735ea3591" providerId="LiveId" clId="{5929CBF0-3500-4760-860D-6B39F640E2E9}" dt="2019-06-13T19:06:57.151" v="25" actId="6549"/>
        <pc:sldMkLst>
          <pc:docMk/>
          <pc:sldMk cId="0" sldId="259"/>
        </pc:sldMkLst>
        <pc:spChg chg="mod">
          <ac:chgData name="Gustavo Passos" userId="b925d6d735ea3591" providerId="LiveId" clId="{5929CBF0-3500-4760-860D-6B39F640E2E9}" dt="2019-06-13T19:06:57.151" v="25" actId="6549"/>
          <ac:spMkLst>
            <pc:docMk/>
            <pc:sldMk cId="0" sldId="259"/>
            <ac:spMk id="91" creationId="{00000000-0000-0000-0000-000000000000}"/>
          </ac:spMkLst>
        </pc:spChg>
      </pc:sldChg>
      <pc:sldChg chg="del">
        <pc:chgData name="Gustavo Passos" userId="b925d6d735ea3591" providerId="LiveId" clId="{5929CBF0-3500-4760-860D-6B39F640E2E9}" dt="2019-06-13T19:07:10.525" v="26" actId="2696"/>
        <pc:sldMkLst>
          <pc:docMk/>
          <pc:sldMk cId="0" sldId="262"/>
        </pc:sldMkLst>
      </pc:sldChg>
      <pc:sldChg chg="del">
        <pc:chgData name="Gustavo Passos" userId="b925d6d735ea3591" providerId="LiveId" clId="{5929CBF0-3500-4760-860D-6B39F640E2E9}" dt="2019-06-13T19:07:12.041" v="27" actId="2696"/>
        <pc:sldMkLst>
          <pc:docMk/>
          <pc:sldMk cId="0" sldId="263"/>
        </pc:sldMkLst>
      </pc:sldChg>
      <pc:sldChg chg="ord">
        <pc:chgData name="Gustavo Passos" userId="b925d6d735ea3591" providerId="LiveId" clId="{5929CBF0-3500-4760-860D-6B39F640E2E9}" dt="2019-06-13T19:04:11.234" v="0"/>
        <pc:sldMkLst>
          <pc:docMk/>
          <pc:sldMk cId="0" sldId="264"/>
        </pc:sldMkLst>
      </pc:sldChg>
      <pc:sldChg chg="modSp">
        <pc:chgData name="Gustavo Passos" userId="b925d6d735ea3591" providerId="LiveId" clId="{5929CBF0-3500-4760-860D-6B39F640E2E9}" dt="2019-06-13T19:11:48.282" v="30" actId="6549"/>
        <pc:sldMkLst>
          <pc:docMk/>
          <pc:sldMk cId="2152763530" sldId="268"/>
        </pc:sldMkLst>
        <pc:spChg chg="mod">
          <ac:chgData name="Gustavo Passos" userId="b925d6d735ea3591" providerId="LiveId" clId="{5929CBF0-3500-4760-860D-6B39F640E2E9}" dt="2019-06-13T19:11:48.282" v="30" actId="6549"/>
          <ac:spMkLst>
            <pc:docMk/>
            <pc:sldMk cId="2152763530" sldId="268"/>
            <ac:spMk id="143" creationId="{00000000-0000-0000-0000-000000000000}"/>
          </ac:spMkLst>
        </pc:spChg>
      </pc:sldChg>
    </pc:docChg>
  </pc:docChgLst>
  <pc:docChgLst>
    <pc:chgData name="Gustavo Passos" userId="b925d6d735ea3591" providerId="LiveId" clId="{AA1C256D-F0A4-47DC-A0CA-743C3EE3D216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7cca9808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7cca9808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156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d5b15f0a3_5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d5b15f0a3_5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723630543_1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723630543_1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814cf7d3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814cf7d3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7cca9808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7cca9808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7cca9808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7cca9808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7cca9808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7cca9808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38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 txBox="1">
            <a:spLocks noGrp="1"/>
          </p:cNvSpPr>
          <p:nvPr>
            <p:ph type="ctrTitle"/>
          </p:nvPr>
        </p:nvSpPr>
        <p:spPr>
          <a:xfrm>
            <a:off x="214674" y="384332"/>
            <a:ext cx="81078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Inteligência Artificial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e o Relacionamento 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dirty="0"/>
              <a:t>com cliente:</a:t>
            </a:r>
            <a:br>
              <a:rPr lang="pt-BR" sz="3600" dirty="0"/>
            </a:br>
            <a:br>
              <a:rPr lang="pt-BR" sz="3600" dirty="0"/>
            </a:br>
            <a:r>
              <a:rPr lang="pt-BR" sz="3600" dirty="0"/>
              <a:t>Omnichannel </a:t>
            </a:r>
            <a:endParaRPr sz="3600" dirty="0"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1"/>
          </p:nvPr>
        </p:nvSpPr>
        <p:spPr>
          <a:xfrm>
            <a:off x="2390274" y="3345600"/>
            <a:ext cx="59322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Gustavo Passos</a:t>
            </a:r>
            <a:endParaRPr sz="24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>
            <a:spLocks noGrp="1"/>
          </p:cNvSpPr>
          <p:nvPr>
            <p:ph type="ctrTitle" idx="4294967295"/>
          </p:nvPr>
        </p:nvSpPr>
        <p:spPr>
          <a:xfrm>
            <a:off x="273850" y="380200"/>
            <a:ext cx="81078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  <a:t>www.gustavopassos</a:t>
            </a:r>
            <a:r>
              <a:rPr lang="pt-BR" sz="2800" b="0">
                <a:solidFill>
                  <a:schemeClr val="bg1"/>
                </a:solidFill>
                <a:latin typeface="Raleway" panose="020B0604020202020204" charset="0"/>
              </a:rPr>
              <a:t>.com</a:t>
            </a: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  <a:t>(21) 99823-9642</a:t>
            </a: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  <a:t>contato@gustavopassos.com</a:t>
            </a:r>
            <a:endParaRPr sz="2800" b="0" dirty="0">
              <a:solidFill>
                <a:schemeClr val="bg1"/>
              </a:solidFill>
              <a:latin typeface="Raleway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dirty="0">
              <a:solidFill>
                <a:schemeClr val="bg1"/>
              </a:solidFill>
              <a:latin typeface="Raleway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dirty="0">
              <a:solidFill>
                <a:schemeClr val="bg1"/>
              </a:solidFill>
              <a:latin typeface="Raleway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dirty="0">
              <a:solidFill>
                <a:schemeClr val="bg1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76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535775" y="712150"/>
            <a:ext cx="5197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3600">
                <a:solidFill>
                  <a:schemeClr val="dk1"/>
                </a:solidFill>
              </a:rPr>
              <a:t>A oportunidade </a:t>
            </a:r>
            <a:endParaRPr sz="2400"/>
          </a:p>
        </p:txBody>
      </p:sp>
      <p:sp>
        <p:nvSpPr>
          <p:cNvPr id="80" name="Google Shape;80;p14"/>
          <p:cNvSpPr txBox="1">
            <a:spLocks noGrp="1"/>
          </p:cNvSpPr>
          <p:nvPr>
            <p:ph type="title" idx="4294967295"/>
          </p:nvPr>
        </p:nvSpPr>
        <p:spPr>
          <a:xfrm>
            <a:off x="535775" y="1480150"/>
            <a:ext cx="6512700" cy="30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800" b="0">
                <a:latin typeface="Lato"/>
                <a:ea typeface="Lato"/>
                <a:cs typeface="Lato"/>
                <a:sym typeface="Lato"/>
              </a:rPr>
              <a:t>Qualquer serviço de saúde busca atender uma </a:t>
            </a:r>
            <a:r>
              <a:rPr lang="pt-BR" sz="2400">
                <a:latin typeface="Lato"/>
                <a:ea typeface="Lato"/>
                <a:cs typeface="Lato"/>
                <a:sym typeface="Lato"/>
              </a:rPr>
              <a:t>demanda</a:t>
            </a:r>
            <a:r>
              <a:rPr lang="pt-BR" sz="1800" b="0">
                <a:latin typeface="Lato"/>
                <a:ea typeface="Lato"/>
                <a:cs typeface="Lato"/>
                <a:sym typeface="Lato"/>
              </a:rPr>
              <a:t>, mas como controlar essa demanda de forma eficiente para aproveitar ao máximo a </a:t>
            </a:r>
            <a:r>
              <a:rPr lang="pt-BR" sz="2400">
                <a:latin typeface="Lato"/>
                <a:ea typeface="Lato"/>
                <a:cs typeface="Lato"/>
                <a:sym typeface="Lato"/>
              </a:rPr>
              <a:t>relação de horas x produção</a:t>
            </a:r>
            <a:r>
              <a:rPr lang="pt-BR" sz="1800" b="0">
                <a:latin typeface="Lato"/>
                <a:ea typeface="Lato"/>
                <a:cs typeface="Lato"/>
                <a:sym typeface="Lato"/>
              </a:rPr>
              <a:t> é a grande missão dos serviços. Hoje esse controle é conhecido como agenda e administrar essa </a:t>
            </a:r>
            <a:r>
              <a:rPr lang="pt-BR" sz="2400">
                <a:latin typeface="Lato"/>
                <a:ea typeface="Lato"/>
                <a:cs typeface="Lato"/>
                <a:sym typeface="Lato"/>
              </a:rPr>
              <a:t>agenda com qualidade</a:t>
            </a:r>
            <a:r>
              <a:rPr lang="pt-BR" sz="1800" b="0">
                <a:latin typeface="Lato"/>
                <a:ea typeface="Lato"/>
                <a:cs typeface="Lato"/>
                <a:sym typeface="Lato"/>
              </a:rPr>
              <a:t> aponta a viabilidade do negócio, lucratividade e principalmente a </a:t>
            </a:r>
            <a:r>
              <a:rPr lang="pt-BR" sz="2400">
                <a:latin typeface="Lato"/>
                <a:ea typeface="Lato"/>
                <a:cs typeface="Lato"/>
                <a:sym typeface="Lato"/>
              </a:rPr>
              <a:t>excelência</a:t>
            </a:r>
            <a:r>
              <a:rPr lang="pt-BR" sz="2400" b="0">
                <a:latin typeface="Lato"/>
                <a:ea typeface="Lato"/>
                <a:cs typeface="Lato"/>
                <a:sym typeface="Lato"/>
              </a:rPr>
              <a:t>.</a:t>
            </a:r>
            <a:endParaRPr sz="2400" b="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4572000" y="213900"/>
            <a:ext cx="4512300" cy="4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pt-BR" sz="1800">
                <a:latin typeface="Raleway"/>
                <a:ea typeface="Raleway"/>
                <a:cs typeface="Raleway"/>
                <a:sym typeface="Raleway"/>
              </a:rPr>
              <a:t>O desafio é ter </a:t>
            </a:r>
            <a:r>
              <a:rPr lang="pt-BR" sz="1800" b="1">
                <a:latin typeface="Raleway"/>
                <a:ea typeface="Raleway"/>
                <a:cs typeface="Raleway"/>
                <a:sym typeface="Raleway"/>
              </a:rPr>
              <a:t>produtividade em escala</a:t>
            </a:r>
            <a:r>
              <a:rPr lang="pt-BR" sz="1800">
                <a:latin typeface="Raleway"/>
                <a:ea typeface="Raleway"/>
                <a:cs typeface="Raleway"/>
                <a:sym typeface="Raleway"/>
              </a:rPr>
              <a:t> de equipamentos de altíssimo valor,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pt-BR" sz="1800">
                <a:latin typeface="Raleway"/>
                <a:ea typeface="Raleway"/>
                <a:cs typeface="Raleway"/>
                <a:sym typeface="Raleway"/>
              </a:rPr>
              <a:t>Não basta aceitar os </a:t>
            </a:r>
            <a:r>
              <a:rPr lang="pt-BR" sz="1800" b="1">
                <a:latin typeface="Raleway"/>
                <a:ea typeface="Raleway"/>
                <a:cs typeface="Raleway"/>
                <a:sym typeface="Raleway"/>
              </a:rPr>
              <a:t>baixos valores</a:t>
            </a:r>
            <a:r>
              <a:rPr lang="pt-BR" sz="1800">
                <a:latin typeface="Raleway"/>
                <a:ea typeface="Raleway"/>
                <a:cs typeface="Raleway"/>
                <a:sym typeface="Raleway"/>
              </a:rPr>
              <a:t> das operadoras,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pt-BR" sz="1800">
                <a:latin typeface="Raleway"/>
                <a:ea typeface="Raleway"/>
                <a:cs typeface="Raleway"/>
                <a:sym typeface="Raleway"/>
              </a:rPr>
              <a:t>Redução constante de </a:t>
            </a:r>
            <a:r>
              <a:rPr lang="pt-BR" sz="1800" b="1">
                <a:latin typeface="Raleway"/>
                <a:ea typeface="Raleway"/>
                <a:cs typeface="Raleway"/>
                <a:sym typeface="Raleway"/>
              </a:rPr>
              <a:t>custos</a:t>
            </a:r>
            <a:r>
              <a:rPr lang="pt-BR" sz="1800">
                <a:latin typeface="Raleway"/>
                <a:ea typeface="Raleway"/>
                <a:cs typeface="Raleway"/>
                <a:sym typeface="Raleway"/>
              </a:rPr>
              <a:t>,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pt-BR" sz="1800">
                <a:latin typeface="Raleway"/>
                <a:ea typeface="Raleway"/>
                <a:cs typeface="Raleway"/>
                <a:sym typeface="Raleway"/>
              </a:rPr>
              <a:t>Adaptação de novos métodos de </a:t>
            </a:r>
            <a:r>
              <a:rPr lang="pt-BR" sz="1800" b="1">
                <a:latin typeface="Raleway"/>
                <a:ea typeface="Raleway"/>
                <a:cs typeface="Raleway"/>
                <a:sym typeface="Raleway"/>
              </a:rPr>
              <a:t>gestão,</a:t>
            </a:r>
            <a:endParaRPr sz="1800" b="1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lang="pt-BR" sz="1800">
                <a:latin typeface="Raleway"/>
                <a:ea typeface="Raleway"/>
                <a:cs typeface="Raleway"/>
                <a:sym typeface="Raleway"/>
              </a:rPr>
              <a:t>Produtividade - Tomar medidas de </a:t>
            </a:r>
            <a:r>
              <a:rPr lang="pt-BR" sz="1800" b="1">
                <a:latin typeface="Raleway"/>
                <a:ea typeface="Raleway"/>
                <a:cs typeface="Raleway"/>
                <a:sym typeface="Raleway"/>
              </a:rPr>
              <a:t>compensação imediatas</a:t>
            </a:r>
            <a:r>
              <a:rPr lang="pt-BR" sz="1800">
                <a:latin typeface="Raleway"/>
                <a:ea typeface="Raleway"/>
                <a:cs typeface="Raleway"/>
                <a:sym typeface="Raleway"/>
              </a:rPr>
              <a:t> são complexas e limitadas.</a:t>
            </a:r>
            <a:endParaRPr sz="1800"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grpSp>
        <p:nvGrpSpPr>
          <p:cNvPr id="123" name="Google Shape;123;p21"/>
          <p:cNvGrpSpPr/>
          <p:nvPr/>
        </p:nvGrpSpPr>
        <p:grpSpPr>
          <a:xfrm>
            <a:off x="134988" y="2464035"/>
            <a:ext cx="2212050" cy="2537076"/>
            <a:chOff x="6803275" y="395363"/>
            <a:chExt cx="2212050" cy="2537076"/>
          </a:xfrm>
        </p:grpSpPr>
        <p:pic>
          <p:nvPicPr>
            <p:cNvPr id="124" name="Google Shape;124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1" descr="Pedaço de fita adesiva prendendo uma nota ao slid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1"/>
            <p:cNvSpPr txBox="1"/>
            <p:nvPr/>
          </p:nvSpPr>
          <p:spPr>
            <a:xfrm>
              <a:off x="6944800" y="684231"/>
              <a:ext cx="1929000" cy="2004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pt-BR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Dica</a:t>
              </a: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r>
                <a:rPr lang="pt-BR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Conte uma </a:t>
              </a:r>
              <a:r>
                <a:rPr lang="pt-BR" sz="1100" b="1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história</a:t>
              </a:r>
              <a:r>
                <a:rPr lang="pt-BR" sz="110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, preferencialmente com um personagem, para descrever o problema para o público. </a:t>
              </a:r>
              <a:endParaRPr sz="11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27" name="Google Shape;127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97" y="0"/>
            <a:ext cx="437057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62345" y="250025"/>
            <a:ext cx="4426230" cy="465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1600" b="0" dirty="0">
                <a:solidFill>
                  <a:schemeClr val="dk2"/>
                </a:solidFill>
              </a:rPr>
              <a:t>Todo software de gestão tem um controle de agenda com </a:t>
            </a:r>
            <a:r>
              <a:rPr lang="pt-BR" sz="1600" dirty="0">
                <a:solidFill>
                  <a:schemeClr val="dk2"/>
                </a:solidFill>
              </a:rPr>
              <a:t>horários pré-determinados</a:t>
            </a:r>
            <a:r>
              <a:rPr lang="pt-BR" sz="1600" b="0" dirty="0">
                <a:solidFill>
                  <a:schemeClr val="dk2"/>
                </a:solidFill>
              </a:rPr>
              <a:t>. Muitos serviços utilizam a </a:t>
            </a:r>
            <a:r>
              <a:rPr lang="pt-BR" sz="1600" dirty="0">
                <a:solidFill>
                  <a:schemeClr val="dk2"/>
                </a:solidFill>
              </a:rPr>
              <a:t>dinâmica da confirmação </a:t>
            </a:r>
            <a:r>
              <a:rPr lang="pt-BR" sz="1600" b="0" dirty="0">
                <a:solidFill>
                  <a:schemeClr val="dk2"/>
                </a:solidFill>
              </a:rPr>
              <a:t>antecipada da presença do cliente para ter eficiência na agenda, mas realizar isso de forma ativa utilizando tecnologia e principalmente </a:t>
            </a:r>
            <a:r>
              <a:rPr lang="pt-BR" sz="1600" dirty="0">
                <a:solidFill>
                  <a:schemeClr val="dk2"/>
                </a:solidFill>
              </a:rPr>
              <a:t>inteligência artificial</a:t>
            </a:r>
            <a:r>
              <a:rPr lang="pt-BR" sz="1600" b="0" dirty="0">
                <a:solidFill>
                  <a:schemeClr val="dk2"/>
                </a:solidFill>
              </a:rPr>
              <a:t> será o “</a:t>
            </a:r>
            <a:r>
              <a:rPr lang="pt-BR" sz="1600" dirty="0">
                <a:solidFill>
                  <a:schemeClr val="dk2"/>
                </a:solidFill>
              </a:rPr>
              <a:t>pulo do gato”</a:t>
            </a:r>
            <a:r>
              <a:rPr lang="pt-BR" sz="1600" b="0" dirty="0">
                <a:solidFill>
                  <a:schemeClr val="dk2"/>
                </a:solidFill>
              </a:rPr>
              <a:t> para ter algo próximo dos </a:t>
            </a:r>
            <a:r>
              <a:rPr lang="pt-BR" sz="1600" dirty="0">
                <a:solidFill>
                  <a:schemeClr val="dk2"/>
                </a:solidFill>
              </a:rPr>
              <a:t>95% de utilização do equipamento.</a:t>
            </a: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dirty="0">
              <a:solidFill>
                <a:schemeClr val="dk2"/>
              </a:solidFill>
            </a:endParaRPr>
          </a:p>
        </p:txBody>
      </p:sp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0"/>
            <a:ext cx="4572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283100" y="404825"/>
            <a:ext cx="6765300" cy="3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pt-BR" sz="3000" b="0" dirty="0"/>
              <a:t>A oportunidade é adaptar a ideia do </a:t>
            </a:r>
            <a:r>
              <a:rPr lang="pt-BR" sz="3600" dirty="0" err="1">
                <a:solidFill>
                  <a:schemeClr val="accent5"/>
                </a:solidFill>
              </a:rPr>
              <a:t>Omnichanel</a:t>
            </a:r>
            <a:r>
              <a:rPr lang="pt-BR" sz="3000" dirty="0"/>
              <a:t> </a:t>
            </a:r>
            <a:r>
              <a:rPr lang="pt-BR" sz="3000" b="0" dirty="0"/>
              <a:t>que concentra vários canais de atendimento em demanda e administração de agenda de um serviço.</a:t>
            </a:r>
            <a:endParaRPr sz="3000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75" y="171450"/>
            <a:ext cx="8613725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8" descr="Pedaço de fita adesiva prendendo uma nota ao slid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8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>
                <a:solidFill>
                  <a:srgbClr val="CCCCCC"/>
                </a:solidFill>
                <a:latin typeface="Raleway"/>
                <a:ea typeface="Raleway"/>
                <a:cs typeface="Raleway"/>
                <a:sym typeface="Raleway"/>
              </a:rPr>
              <a:t>Vale ressaltar</a:t>
            </a:r>
            <a:endParaRPr sz="3600" b="1">
              <a:solidFill>
                <a:srgbClr val="CCCCCC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Char char="➔"/>
            </a:pPr>
            <a:r>
              <a:rPr lang="pt-BR"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Otimiza a ocupação, </a:t>
            </a:r>
            <a:endParaRPr sz="1600"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Char char="➔"/>
            </a:pPr>
            <a:r>
              <a:rPr lang="pt-BR"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Satisfação do executor do procedimento, </a:t>
            </a:r>
            <a:endParaRPr sz="1600"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Char char="➔"/>
            </a:pPr>
            <a:r>
              <a:rPr lang="pt-BR"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Eficiência financeira, </a:t>
            </a:r>
            <a:endParaRPr sz="1600"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Char char="➔"/>
            </a:pPr>
            <a:r>
              <a:rPr lang="pt-BR"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Satisfação do cliente</a:t>
            </a:r>
            <a:endParaRPr sz="1600"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-3302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Raleway"/>
              <a:buChar char="➔"/>
            </a:pPr>
            <a:r>
              <a:rPr lang="pt-BR" sz="1600" b="1">
                <a:solidFill>
                  <a:schemeClr val="accent5"/>
                </a:solidFill>
                <a:latin typeface="Raleway"/>
                <a:ea typeface="Raleway"/>
                <a:cs typeface="Raleway"/>
                <a:sym typeface="Raleway"/>
              </a:rPr>
              <a:t>24 horas por dia, 7 vezes na semana.</a:t>
            </a:r>
            <a:endParaRPr sz="1600" b="1">
              <a:solidFill>
                <a:schemeClr val="accent5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300"/>
              </a:spcBef>
              <a:spcAft>
                <a:spcPts val="700"/>
              </a:spcAft>
              <a:buNone/>
            </a:pP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>
            <a:spLocks noGrp="1"/>
          </p:cNvSpPr>
          <p:nvPr>
            <p:ph type="ctrTitle" idx="4294967295"/>
          </p:nvPr>
        </p:nvSpPr>
        <p:spPr>
          <a:xfrm>
            <a:off x="273850" y="380200"/>
            <a:ext cx="81078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lt1"/>
                </a:solidFill>
              </a:rPr>
              <a:t>Conclusão 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>
                <a:solidFill>
                  <a:schemeClr val="lt1"/>
                </a:solidFill>
              </a:rPr>
              <a:t>Mercado escasso, </a:t>
            </a:r>
            <a:endParaRPr sz="3600" b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>
                <a:solidFill>
                  <a:schemeClr val="lt1"/>
                </a:solidFill>
              </a:rPr>
              <a:t>Concorrência alta, </a:t>
            </a:r>
            <a:endParaRPr sz="3600" b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0">
                <a:solidFill>
                  <a:schemeClr val="lt1"/>
                </a:solidFill>
              </a:rPr>
              <a:t>Redução de ticket.</a:t>
            </a:r>
            <a:endParaRPr sz="3600" b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lt1"/>
                </a:solidFill>
              </a:rPr>
              <a:t>Inovação é o caminho….</a:t>
            </a:r>
            <a:endParaRPr sz="36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4"/>
          <p:cNvSpPr txBox="1">
            <a:spLocks noGrp="1"/>
          </p:cNvSpPr>
          <p:nvPr>
            <p:ph type="ctrTitle" idx="4294967295"/>
          </p:nvPr>
        </p:nvSpPr>
        <p:spPr>
          <a:xfrm>
            <a:off x="273850" y="380200"/>
            <a:ext cx="81078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dirty="0">
                <a:solidFill>
                  <a:schemeClr val="bg1"/>
                </a:solidFill>
                <a:latin typeface="Raleway" panose="020B0604020202020204" charset="0"/>
              </a:rPr>
              <a:t>Dicas</a:t>
            </a: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  <a:t>Fonte de artigos:</a:t>
            </a: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  <a:t>www.spell.org.br </a:t>
            </a: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  <a:t>www.scielo.org</a:t>
            </a: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  <a:t>Software de gestão de conteúdo:</a:t>
            </a: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  <a:t>www.mendeley.com</a:t>
            </a: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br>
              <a:rPr lang="pt-BR" sz="2800" b="0" dirty="0">
                <a:solidFill>
                  <a:schemeClr val="bg1"/>
                </a:solidFill>
                <a:latin typeface="Raleway" panose="020B0604020202020204" charset="0"/>
              </a:rPr>
            </a:br>
            <a:endParaRPr sz="2800" b="0" dirty="0">
              <a:solidFill>
                <a:schemeClr val="bg1"/>
              </a:solidFill>
              <a:latin typeface="Raleway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dirty="0">
              <a:solidFill>
                <a:schemeClr val="bg1"/>
              </a:solidFill>
              <a:latin typeface="Raleway" panose="020B060402020202020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dirty="0">
              <a:solidFill>
                <a:schemeClr val="bg1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363708"/>
      </p:ext>
    </p:extLst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266</Words>
  <Application>Microsoft Office PowerPoint</Application>
  <PresentationFormat>Apresentação na tela (16:9)</PresentationFormat>
  <Paragraphs>32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Arial</vt:lpstr>
      <vt:lpstr>Lato</vt:lpstr>
      <vt:lpstr>Raleway</vt:lpstr>
      <vt:lpstr>Swiss</vt:lpstr>
      <vt:lpstr>Inteligência Artificial  e o Relacionamento  com cliente:  Omnichannel </vt:lpstr>
      <vt:lpstr>A oportunidade </vt:lpstr>
      <vt:lpstr>Apresentação do PowerPoint</vt:lpstr>
      <vt:lpstr>Todo software de gestão tem um controle de agenda com horários pré-determinados. Muitos serviços utilizam a dinâmica da confirmação antecipada da presença do cliente para ter eficiência na agenda, mas realizar isso de forma ativa utilizando tecnologia e principalmente inteligência artificial será o “pulo do gato” para ter algo próximo dos 95% de utilização do equipamento. </vt:lpstr>
      <vt:lpstr>A oportunidade é adaptar a ideia do Omnichanel que concentra vários canais de atendimento em demanda e administração de agenda de um serviço. </vt:lpstr>
      <vt:lpstr>Apresentação do PowerPoint</vt:lpstr>
      <vt:lpstr>Apresentação do PowerPoint</vt:lpstr>
      <vt:lpstr>Conclusão   Mercado escasso,  Concorrência alta,  Redução de ticket.   Inovação é o caminho…. </vt:lpstr>
      <vt:lpstr>Dicas  Fonte de artigos: www.spell.org.br  www.scielo.org  Software de gestão de conteúdo: www.mendeley.com     </vt:lpstr>
      <vt:lpstr> www.gustavopassos.com  (21) 99823-9642  contato@gustavopassos.com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Artificial  e o Relacionamento  com cliente </dc:title>
  <cp:lastModifiedBy>Gustavo Passos</cp:lastModifiedBy>
  <cp:revision>4</cp:revision>
  <dcterms:modified xsi:type="dcterms:W3CDTF">2019-06-13T19:11:52Z</dcterms:modified>
</cp:coreProperties>
</file>