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91" r:id="rId2"/>
    <p:sldId id="301" r:id="rId3"/>
    <p:sldId id="290" r:id="rId4"/>
    <p:sldId id="287" r:id="rId5"/>
    <p:sldId id="293" r:id="rId6"/>
    <p:sldId id="316" r:id="rId7"/>
    <p:sldId id="317" r:id="rId8"/>
    <p:sldId id="295" r:id="rId9"/>
    <p:sldId id="296" r:id="rId10"/>
    <p:sldId id="302" r:id="rId11"/>
    <p:sldId id="297" r:id="rId12"/>
    <p:sldId id="298" r:id="rId13"/>
    <p:sldId id="299" r:id="rId14"/>
    <p:sldId id="307" r:id="rId15"/>
    <p:sldId id="303" r:id="rId16"/>
    <p:sldId id="304" r:id="rId17"/>
    <p:sldId id="308" r:id="rId18"/>
    <p:sldId id="305" r:id="rId19"/>
    <p:sldId id="318" r:id="rId20"/>
    <p:sldId id="306" r:id="rId21"/>
    <p:sldId id="310" r:id="rId22"/>
    <p:sldId id="311" r:id="rId23"/>
    <p:sldId id="309" r:id="rId24"/>
    <p:sldId id="312" r:id="rId25"/>
    <p:sldId id="313" r:id="rId26"/>
    <p:sldId id="314" r:id="rId27"/>
    <p:sldId id="31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AB3A824-1A51-4B26-AD58-A6D8E14F6C04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8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8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E5059C3-6A89-4494-99FF-5A4D6FFD50EB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3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A954B2F-12DE-47F5-8894-472B206D2E1E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1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F30E46F-7819-4ACF-B48B-48222C2ACC88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0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21D9284-D300-4297-87F7-E791DCC15DB1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C4C9A-3960-41CF-A4E9-2A8FB932454B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5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9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30CB844-E66D-4557-88FA-4808623F1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052637"/>
            <a:ext cx="44196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2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31F1143-9F57-4A0A-AF80-0DA68EB92E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95562" y="179176"/>
            <a:ext cx="5958778" cy="709587"/>
          </a:xfrm>
        </p:spPr>
        <p:txBody>
          <a:bodyPr>
            <a:normAutofit fontScale="90000"/>
          </a:bodyPr>
          <a:lstStyle/>
          <a:p>
            <a:r>
              <a:rPr lang="pt-BR" dirty="0"/>
              <a:t>Painel Estratégico 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5F77D07-472C-4ADB-B57D-870B66755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26895"/>
              </p:ext>
            </p:extLst>
          </p:nvPr>
        </p:nvGraphicFramePr>
        <p:xfrm>
          <a:off x="304800" y="888763"/>
          <a:ext cx="11582400" cy="5360078"/>
        </p:xfrm>
        <a:graphic>
          <a:graphicData uri="http://schemas.openxmlformats.org/drawingml/2006/table">
            <a:tbl>
              <a:tblPr/>
              <a:tblGrid>
                <a:gridCol w="1876198">
                  <a:extLst>
                    <a:ext uri="{9D8B030D-6E8A-4147-A177-3AD203B41FA5}">
                      <a16:colId xmlns:a16="http://schemas.microsoft.com/office/drawing/2014/main" val="3549671180"/>
                    </a:ext>
                  </a:extLst>
                </a:gridCol>
                <a:gridCol w="3197043">
                  <a:extLst>
                    <a:ext uri="{9D8B030D-6E8A-4147-A177-3AD203B41FA5}">
                      <a16:colId xmlns:a16="http://schemas.microsoft.com/office/drawing/2014/main" val="2021806694"/>
                    </a:ext>
                  </a:extLst>
                </a:gridCol>
                <a:gridCol w="1756123">
                  <a:extLst>
                    <a:ext uri="{9D8B030D-6E8A-4147-A177-3AD203B41FA5}">
                      <a16:colId xmlns:a16="http://schemas.microsoft.com/office/drawing/2014/main" val="472499269"/>
                    </a:ext>
                  </a:extLst>
                </a:gridCol>
                <a:gridCol w="2217275">
                  <a:extLst>
                    <a:ext uri="{9D8B030D-6E8A-4147-A177-3AD203B41FA5}">
                      <a16:colId xmlns:a16="http://schemas.microsoft.com/office/drawing/2014/main" val="4202907485"/>
                    </a:ext>
                  </a:extLst>
                </a:gridCol>
                <a:gridCol w="2535761">
                  <a:extLst>
                    <a:ext uri="{9D8B030D-6E8A-4147-A177-3AD203B41FA5}">
                      <a16:colId xmlns:a16="http://schemas.microsoft.com/office/drawing/2014/main" val="2811024196"/>
                    </a:ext>
                  </a:extLst>
                </a:gridCol>
              </a:tblGrid>
              <a:tr h="222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Objetivos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Indicadores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Posição Atual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Projetos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01322"/>
                  </a:ext>
                </a:extLst>
              </a:tr>
              <a:tr h="643018">
                <a:tc>
                  <a:txBody>
                    <a:bodyPr/>
                    <a:lstStyle/>
                    <a:p>
                      <a:pPr lvl="0"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Fidelizar Cliente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Frequência do cliente ao consultório 2x ao ano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Frequência de 1 vez por ano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1º Ano: 60% de retorno; 2º Ano: 85% de retorno 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 através de Omnichannel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465077"/>
                  </a:ext>
                </a:extLst>
              </a:tr>
              <a:tr h="643018">
                <a:tc>
                  <a:txBody>
                    <a:bodyPr/>
                    <a:lstStyle/>
                    <a:p>
                      <a:pPr lvl="0"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Satisfação do cliente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aferido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NPS&gt;90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Implantar pesquisa de satisfação com a metodologia NPS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41093"/>
                  </a:ext>
                </a:extLst>
              </a:tr>
              <a:tr h="1278991">
                <a:tc>
                  <a:txBody>
                    <a:bodyPr/>
                    <a:lstStyle/>
                    <a:p>
                      <a:pPr lvl="0"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volume de Exames Complementares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Exames Gerados= Nº de Exames Solicitados/Nº de Consultas; Volume de Exames Realizados= Nº de Exames Realizados/ Nº de Exames Agendados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 Exames por consulta; Não Aferido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 Exames por consulta em 1 ano; 0,7 Exames realizados/Agendados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Agendamento de exames por omnichannel e confirmação prévia; 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274239"/>
                  </a:ext>
                </a:extLst>
              </a:tr>
              <a:tr h="2338946">
                <a:tc>
                  <a:txBody>
                    <a:bodyPr/>
                    <a:lstStyle/>
                    <a:p>
                      <a:pPr lvl="0"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Aumentar volume de Consultas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1 - consultas/consultório= Número de consultas no período X/ Nº de Consultórios no período X; 2 - Produtividade: Nº de Consultas realizadas no período X/ Nº de Horas em que foram realizadas as consultas; 3 -  Absenteísmo: Número de consultas realizadas no período X/ Número de consultas Agendadas no período X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Aferido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1:350 consultas/consultório; 2 : 3 consultas/hora; 3: &lt;5%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 da Agenda com padronização dos tempos para marcação de consultas e confirmação de comparecimento;</a:t>
                      </a:r>
                    </a:p>
                  </a:txBody>
                  <a:tcPr marL="8103" marR="8103" marT="8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36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58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46715-075A-4349-AD13-92E859D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Tendências do mercado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E29C3B-3014-4C29-B534-0F41D6DD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alt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	A área da saúde tem diversos </a:t>
            </a:r>
            <a:r>
              <a:rPr lang="pt-BR" alt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desafios</a:t>
            </a:r>
            <a:r>
              <a:rPr lang="pt-BR" alt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, e a oftalmologia compartilha destes desafios, um deles é o aprimoramento da experiência do paciente com o tratamento médico. Para superar essa difícil tarefa, o setor tradicional já está abrindo espaço para a </a:t>
            </a:r>
            <a:r>
              <a:rPr lang="pt-BR" alt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tecnologia</a:t>
            </a:r>
            <a:r>
              <a:rPr lang="pt-BR" alt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. Embora a mudança seja gradual, as tendências do mercado fazem com que algumas </a:t>
            </a:r>
            <a:r>
              <a:rPr lang="pt-BR" alt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inovações</a:t>
            </a:r>
            <a:r>
              <a:rPr lang="pt-BR" alt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 comecem a ser incorporadas, iniciativas que foquem no bem estar e satisfação do paciente, buscando uma melhor experiências, com </a:t>
            </a:r>
            <a:r>
              <a:rPr lang="pt-BR" altLang="pt-B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conectividade e agilidade</a:t>
            </a:r>
            <a:r>
              <a:rPr lang="pt-BR" altLang="pt-BR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BR" alt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são a cada dia mais necessárias. </a:t>
            </a:r>
          </a:p>
          <a:p>
            <a:pPr algn="just"/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6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869AB-C75C-4047-B3CD-04CDC5DF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DB9DBA-721A-477E-8CCB-A6E18D988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400" dirty="0">
                <a:latin typeface="+mj-lt"/>
              </a:rPr>
              <a:t>As unidades são localizadas em pontos estratégicos na cidade do Rio de Janeiro, foco me mobilidade ligado a transporte publico seguro:</a:t>
            </a:r>
          </a:p>
          <a:p>
            <a:pPr algn="just"/>
            <a:r>
              <a:rPr lang="pt-BR" altLang="pt-BR" sz="2400" dirty="0">
                <a:latin typeface="+mj-lt"/>
              </a:rPr>
              <a:t> Centro, </a:t>
            </a:r>
          </a:p>
          <a:p>
            <a:pPr algn="just"/>
            <a:r>
              <a:rPr lang="pt-BR" altLang="pt-BR" sz="2400" dirty="0">
                <a:latin typeface="+mj-lt"/>
              </a:rPr>
              <a:t>Leblon, </a:t>
            </a:r>
          </a:p>
          <a:p>
            <a:pPr algn="just"/>
            <a:r>
              <a:rPr lang="pt-BR" altLang="pt-BR" sz="2400" dirty="0">
                <a:latin typeface="+mj-lt"/>
              </a:rPr>
              <a:t>Copacabana,</a:t>
            </a:r>
          </a:p>
          <a:p>
            <a:pPr algn="just"/>
            <a:r>
              <a:rPr lang="pt-BR" altLang="pt-BR" sz="2400" dirty="0">
                <a:latin typeface="+mj-lt"/>
              </a:rPr>
              <a:t>Barra da Tijuca.</a:t>
            </a:r>
          </a:p>
          <a:p>
            <a:pPr algn="just"/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901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CF314-D095-4796-972F-636DDCC5E3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5893" y="-184528"/>
            <a:ext cx="10515600" cy="1325563"/>
          </a:xfrm>
        </p:spPr>
        <p:txBody>
          <a:bodyPr/>
          <a:lstStyle/>
          <a:p>
            <a:r>
              <a:rPr lang="pt-BR" dirty="0"/>
              <a:t>Matriz </a:t>
            </a:r>
            <a:r>
              <a:rPr lang="pt-BR" dirty="0" err="1"/>
              <a:t>Swot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2CB1CE7-6712-48FC-ABFB-02F84FB91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602" y="704755"/>
            <a:ext cx="7868260" cy="589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5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838200" y="331751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Plano de Marketing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511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2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F334B-C0E8-4B28-90D8-247195C8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Marketing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F99C3C-FDA5-4E40-8137-1DD38CE54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200" b="1" dirty="0">
                <a:latin typeface="+mj-lt"/>
                <a:ea typeface="MS PGothic" panose="020B0600070205080204" pitchFamily="34" charset="-128"/>
              </a:rPr>
              <a:t>Concorrentes: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Nossos concorrentes possuem como diferencial um maior investimento em marketing e mídia social.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200" b="1" dirty="0">
                <a:latin typeface="+mj-lt"/>
                <a:ea typeface="MS PGothic" panose="020B0600070205080204" pitchFamily="34" charset="-128"/>
              </a:rPr>
              <a:t>Atendimento ao cliente: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O cliente necessita do maior número de informações possíveis, de forma clara e objetiva. O site da clínica informará o currículo resumido dos médicos, um dos nossos objetivos de marketing é expandir esta exposição, ressaltando a qualificação destes profissionais. </a:t>
            </a:r>
          </a:p>
          <a:p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679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B02B5-FCE3-40DC-BE96-9ADC181D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Marketing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A902DE-89F0-49C8-BC76-18C06D64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lnSpc>
                <a:spcPct val="20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b="1" dirty="0">
                <a:latin typeface="+mj-lt"/>
                <a:ea typeface="MS PGothic" panose="020B0600070205080204" pitchFamily="34" charset="-128"/>
              </a:rPr>
              <a:t>Comunicação com o mercado e público-alvo: </a:t>
            </a:r>
          </a:p>
          <a:p>
            <a:pPr marL="0" indent="0" algn="just">
              <a:lnSpc>
                <a:spcPct val="20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None/>
            </a:pPr>
            <a:r>
              <a:rPr lang="pt-BR" sz="2400" dirty="0">
                <a:latin typeface="+mj-lt"/>
                <a:ea typeface="MS PGothic" panose="020B0600070205080204" pitchFamily="34" charset="-128"/>
              </a:rPr>
              <a:t>A base da comunicação será por mídias sociais utilizando ao conceito de </a:t>
            </a:r>
            <a:r>
              <a:rPr lang="pt-BR" sz="2400" dirty="0" err="1">
                <a:latin typeface="+mj-lt"/>
                <a:ea typeface="MS PGothic" panose="020B0600070205080204" pitchFamily="34" charset="-128"/>
              </a:rPr>
              <a:t>multi</a:t>
            </a:r>
            <a:r>
              <a:rPr lang="pt-BR" sz="2400" dirty="0">
                <a:latin typeface="+mj-lt"/>
                <a:ea typeface="MS PGothic" panose="020B0600070205080204" pitchFamily="34" charset="-128"/>
              </a:rPr>
              <a:t> canais como </a:t>
            </a:r>
            <a:r>
              <a:rPr lang="pt-BR" sz="2400" dirty="0" err="1">
                <a:latin typeface="+mj-lt"/>
                <a:ea typeface="MS PGothic" panose="020B0600070205080204" pitchFamily="34" charset="-128"/>
              </a:rPr>
              <a:t>Ominichanel</a:t>
            </a:r>
            <a:r>
              <a:rPr lang="pt-BR" sz="2400" dirty="0">
                <a:latin typeface="+mj-lt"/>
                <a:ea typeface="MS PGothic" panose="020B0600070205080204" pitchFamily="34" charset="-128"/>
              </a:rPr>
              <a:t>.</a:t>
            </a:r>
          </a:p>
          <a:p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267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6;p17">
            <a:extLst>
              <a:ext uri="{FF2B5EF4-FFF2-40B4-BE49-F238E27FC236}">
                <a16:creationId xmlns:a16="http://schemas.microsoft.com/office/drawing/2014/main" id="{FCA057E5-56EC-4210-8BD5-D97DAC5BA2B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29108" y="1401524"/>
            <a:ext cx="8613725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7B2D5D0-E410-4641-B5BD-21B24EB76F3F}"/>
              </a:ext>
            </a:extLst>
          </p:cNvPr>
          <p:cNvSpPr txBox="1"/>
          <p:nvPr/>
        </p:nvSpPr>
        <p:spPr>
          <a:xfrm>
            <a:off x="3979333" y="509965"/>
            <a:ext cx="4233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err="1">
                <a:latin typeface="+mj-lt"/>
              </a:rPr>
              <a:t>Ominichanel</a:t>
            </a:r>
            <a:endParaRPr lang="pt-BR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0822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44335-AE54-4F1F-9601-4AC1E60C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Marketing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7AA3DB-A1F4-4F99-8BA2-584F124E1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44164" cy="524862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3200" b="1" dirty="0">
                <a:latin typeface="+mj-lt"/>
                <a:ea typeface="MS PGothic" panose="020B0600070205080204" pitchFamily="34" charset="-128"/>
              </a:rPr>
              <a:t>Objetivo: </a:t>
            </a: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Criar a identidade da clinica nas mídias sociais e </a:t>
            </a:r>
            <a:r>
              <a:rPr lang="pt-BR" sz="2200" dirty="0" err="1">
                <a:latin typeface="+mj-lt"/>
                <a:ea typeface="MS PGothic" panose="020B0600070205080204" pitchFamily="34" charset="-128"/>
              </a:rPr>
              <a:t>google</a:t>
            </a:r>
            <a:r>
              <a:rPr lang="pt-BR" sz="2200" dirty="0">
                <a:latin typeface="+mj-lt"/>
                <a:ea typeface="MS PGothic" panose="020B0600070205080204" pitchFamily="34" charset="-128"/>
              </a:rPr>
              <a:t>.</a:t>
            </a: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Construir uma relação de referência e contra referência entre os oftalmologistas da região.</a:t>
            </a: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Instituir parcerias com as operadoras de saúde.</a:t>
            </a:r>
          </a:p>
          <a:p>
            <a:pPr marL="914400" lvl="1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Manter meu cliente informado, com publicações técnicas de qualidade. </a:t>
            </a:r>
          </a:p>
          <a:p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10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1436511" y="331751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Qualidade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511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3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1E9FD81-1476-4C5F-9863-03F8E6CB4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3682"/>
            <a:ext cx="6422571" cy="6130636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12EC2B05-8440-4CDE-9951-364DBC591985}"/>
              </a:ext>
            </a:extLst>
          </p:cNvPr>
          <p:cNvSpPr txBox="1">
            <a:spLocks/>
          </p:cNvSpPr>
          <p:nvPr/>
        </p:nvSpPr>
        <p:spPr>
          <a:xfrm>
            <a:off x="6829778" y="3182758"/>
            <a:ext cx="5125156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Mais que um olhar ...</a:t>
            </a:r>
          </a:p>
        </p:txBody>
      </p:sp>
    </p:spTree>
    <p:extLst>
      <p:ext uri="{BB962C8B-B14F-4D97-AF65-F5344CB8AC3E}">
        <p14:creationId xmlns:p14="http://schemas.microsoft.com/office/powerpoint/2010/main" val="2074302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2E6A7-9799-49C0-B5C4-C7345305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Qualidade e Segurança do Paciente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99DB05-8B7B-4F8B-B269-3E6D09A7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421" y="803186"/>
            <a:ext cx="6962274" cy="566178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</a:pPr>
            <a:r>
              <a:rPr lang="pt-BR" sz="3200" b="1" dirty="0">
                <a:latin typeface="+mj-lt"/>
                <a:ea typeface="MS PGothic" panose="020B0600070205080204" pitchFamily="34" charset="-128"/>
              </a:rPr>
              <a:t>Objetivo: 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None/>
            </a:pPr>
            <a:r>
              <a:rPr lang="pt-BR" sz="2200" dirty="0">
                <a:latin typeface="+mj-lt"/>
                <a:ea typeface="MS PGothic" panose="020B0600070205080204" pitchFamily="34" charset="-128"/>
              </a:rPr>
              <a:t>Garantir a melhoria contínua da prática assistencial e administrativa que tem como pilares: os resultados conferidos através de acompanhamentos e análises críticas de indicadores, a segurança de seus clientes e colaboradores através de mapeamento de processos e, por fim a participação efetiva de recursos humanos treinados e capacitados para o cumprimento e alinhamento dos objetivos estratégicos institucionais.</a:t>
            </a: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8244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1601598" y="331751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Financeiro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511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99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93FEC-5C02-488F-883D-1A4D3016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 do faturamento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65B5BA9-4581-4769-BBDD-B20B03EF2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64" y="1574734"/>
            <a:ext cx="7858136" cy="342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39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A43BC-D40E-487B-972C-FBF6F88E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Demonstrativo de Resultados Projetado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AF39A0F-7E8F-45C1-AFDF-C5889847A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39" y="2241991"/>
            <a:ext cx="7436670" cy="270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1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7FC8884-EEBD-448C-9DCC-B27837785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020" y="699795"/>
            <a:ext cx="7643047" cy="54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06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AFE1F64-B2B1-46C2-839D-32E17B188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89" y="545542"/>
            <a:ext cx="11655764" cy="2716837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8146F14-A9E0-4998-8E4F-41CB5D40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2" y="3242087"/>
            <a:ext cx="3501196" cy="1564280"/>
          </a:xfrm>
        </p:spPr>
        <p:txBody>
          <a:bodyPr/>
          <a:lstStyle/>
          <a:p>
            <a:r>
              <a:rPr lang="pt-BR" dirty="0"/>
              <a:t>Fluxo de Caixa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7A87B6B-C468-4736-BBBB-A80DA24414AE}"/>
              </a:ext>
            </a:extLst>
          </p:cNvPr>
          <p:cNvSpPr txBox="1"/>
          <p:nvPr/>
        </p:nvSpPr>
        <p:spPr>
          <a:xfrm>
            <a:off x="4966813" y="3057421"/>
            <a:ext cx="339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+mj-lt"/>
              </a:rPr>
              <a:t>Taxa de Atratividade de 3% ao mês</a:t>
            </a:r>
          </a:p>
        </p:txBody>
      </p:sp>
    </p:spTree>
    <p:extLst>
      <p:ext uri="{BB962C8B-B14F-4D97-AF65-F5344CB8AC3E}">
        <p14:creationId xmlns:p14="http://schemas.microsoft.com/office/powerpoint/2010/main" val="1572266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A92C5-107C-44E4-877D-8B75A0F9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2" y="3114261"/>
            <a:ext cx="3501196" cy="1692106"/>
          </a:xfrm>
        </p:spPr>
        <p:txBody>
          <a:bodyPr/>
          <a:lstStyle/>
          <a:p>
            <a:r>
              <a:rPr lang="pt-BR" dirty="0"/>
              <a:t>Ponto de Equilíbrio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670A9A3-CDB6-4953-9355-396552421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75" y="0"/>
            <a:ext cx="9363118" cy="298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81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592689" y="327306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Um projeto de sucesso!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511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5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EFBA9-7985-4E1E-B62A-256AC20CB5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65425"/>
            <a:ext cx="5802313" cy="1325563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pt-BR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enxergar a vida melhor!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179DEA-9DED-4586-8BFF-2BF682FF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488" y="397821"/>
            <a:ext cx="6265793" cy="60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3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201799" y="3374997"/>
            <a:ext cx="550331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/>
              <a:t>Contemplar várias formas </a:t>
            </a:r>
          </a:p>
          <a:p>
            <a:pPr algn="ctr"/>
            <a:r>
              <a:rPr lang="pt-BR" sz="3600" dirty="0"/>
              <a:t>de ver a vida melhor</a:t>
            </a:r>
            <a:endParaRPr lang="pt-BR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511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374C3-B677-43D8-B096-D2247E3B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Loupe</a:t>
            </a:r>
            <a:r>
              <a:rPr lang="pt-BR" dirty="0"/>
              <a:t> – Clínica de Olhos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828F4B-0ED9-4C4D-B935-FDAC4C04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000" b="1" dirty="0">
              <a:latin typeface="+mj-lt"/>
            </a:endParaRPr>
          </a:p>
          <a:p>
            <a:r>
              <a:rPr lang="pt-BR" sz="2000" dirty="0">
                <a:latin typeface="+mj-lt"/>
              </a:rPr>
              <a:t>Andrea M C </a:t>
            </a:r>
            <a:r>
              <a:rPr lang="pt-BR" sz="2000" dirty="0" err="1">
                <a:latin typeface="+mj-lt"/>
              </a:rPr>
              <a:t>Quaglio</a:t>
            </a:r>
            <a:endParaRPr lang="pt-BR" sz="2000" dirty="0">
              <a:latin typeface="+mj-lt"/>
            </a:endParaRPr>
          </a:p>
          <a:p>
            <a:r>
              <a:rPr lang="pt-BR" sz="2000" dirty="0">
                <a:latin typeface="+mj-lt"/>
              </a:rPr>
              <a:t>Danielle </a:t>
            </a:r>
            <a:r>
              <a:rPr lang="pt-BR" sz="2000" dirty="0" err="1">
                <a:latin typeface="+mj-lt"/>
              </a:rPr>
              <a:t>Grizotti</a:t>
            </a:r>
            <a:endParaRPr lang="pt-BR" sz="2000" dirty="0">
              <a:latin typeface="+mj-lt"/>
            </a:endParaRPr>
          </a:p>
          <a:p>
            <a:r>
              <a:rPr lang="pt-BR" sz="2000" dirty="0">
                <a:latin typeface="+mj-lt"/>
              </a:rPr>
              <a:t>Danilo Abreu</a:t>
            </a:r>
          </a:p>
          <a:p>
            <a:r>
              <a:rPr lang="pt-BR" sz="2000" dirty="0">
                <a:latin typeface="+mj-lt"/>
              </a:rPr>
              <a:t>Gustavo Passos</a:t>
            </a:r>
          </a:p>
          <a:p>
            <a:r>
              <a:rPr lang="pt-BR" sz="2000" dirty="0">
                <a:latin typeface="+mj-lt"/>
              </a:rPr>
              <a:t>Natalia  </a:t>
            </a:r>
            <a:r>
              <a:rPr lang="pt-BR" sz="2000" dirty="0" err="1">
                <a:latin typeface="+mj-lt"/>
              </a:rPr>
              <a:t>Parizi</a:t>
            </a:r>
            <a:endParaRPr lang="pt-BR" sz="2000" dirty="0">
              <a:latin typeface="+mj-lt"/>
            </a:endParaRPr>
          </a:p>
          <a:p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54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3A1E0-63E3-49B8-B37E-37E6EB7E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Por que criar uma clínica Oftalmológica ?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66D6863-96E6-43DD-A75B-3DB4BEA90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362" y="1812607"/>
            <a:ext cx="2581275" cy="28670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4D4ABBD-DDC5-4525-A636-C41D363B2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002" y="1609504"/>
            <a:ext cx="2571750" cy="303847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BEA7272-9C4D-4E42-B722-8F91DBB71B62}"/>
              </a:ext>
            </a:extLst>
          </p:cNvPr>
          <p:cNvSpPr txBox="1"/>
          <p:nvPr/>
        </p:nvSpPr>
        <p:spPr>
          <a:xfrm>
            <a:off x="6907236" y="6288258"/>
            <a:ext cx="485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/>
              <a:t>*fonte: Conselho Brasileiro de Oftalmologia </a:t>
            </a:r>
          </a:p>
        </p:txBody>
      </p:sp>
    </p:spTree>
    <p:extLst>
      <p:ext uri="{BB962C8B-B14F-4D97-AF65-F5344CB8AC3E}">
        <p14:creationId xmlns:p14="http://schemas.microsoft.com/office/powerpoint/2010/main" val="359466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4C674F-54A0-4F91-AD1B-3BA6EF80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1A2A8FD2-B906-4359-9928-0A8DCE76D2BF}"/>
              </a:ext>
            </a:extLst>
          </p:cNvPr>
          <p:cNvSpPr txBox="1">
            <a:spLocks/>
          </p:cNvSpPr>
          <p:nvPr/>
        </p:nvSpPr>
        <p:spPr>
          <a:xfrm>
            <a:off x="437148" y="331751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Calibri Light" panose="020F0302020204030204" pitchFamily="34" charset="0"/>
                <a:cs typeface="Calibri Light" panose="020F0302020204030204" pitchFamily="34" charset="0"/>
              </a:rPr>
              <a:t>Planejamento Estratégico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9AF54A7-41ED-4042-9200-FF077E5ED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942" y="1427874"/>
            <a:ext cx="3033889" cy="188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6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3A1E0-63E3-49B8-B37E-37E6EB7E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do Negócio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404ACD-6F6C-4C0E-8DE8-9ADE7FFC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None/>
            </a:pP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Clinicas Oftalmológicas 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Cliente Alvo: </a:t>
            </a: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Pacientes particulares e usuários de planos de saúde credenciados</a:t>
            </a:r>
          </a:p>
          <a:p>
            <a:pPr>
              <a:lnSpc>
                <a:spcPct val="20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Core Business: </a:t>
            </a: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Saúde Ocular com realização de consultas, exames e cirurgias.</a:t>
            </a:r>
          </a:p>
          <a:p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8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6CEBC-E4EC-4119-8E27-8B8DE9DA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Estratégico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05AAD9-7F4B-4FE8-896D-BA77BA63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723" y="238538"/>
            <a:ext cx="6281873" cy="634092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Missão: </a:t>
            </a: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Prover sempre o melhor cuidado a cada paciente, agregando valor e humanização a uma prática clínica integrada de excelência.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Visão: </a:t>
            </a: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Ser referência no Estado do Rio de Janeiro em cuidados na Saúde Ocular com alta performance.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Valores</a:t>
            </a:r>
            <a:r>
              <a:rPr lang="pt-BR" altLang="pt-B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: Credibilidade, Valorização da Pessoa, Comprometimento, Inovação e Sustentabilidade.</a:t>
            </a:r>
            <a:endParaRPr lang="pt-B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602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269</TotalTime>
  <Words>645</Words>
  <Application>Microsoft Office PowerPoint</Application>
  <PresentationFormat>Widescreen</PresentationFormat>
  <Paragraphs>84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MS PGothic</vt:lpstr>
      <vt:lpstr>Calibri</vt:lpstr>
      <vt:lpstr>Calibri Light</vt:lpstr>
      <vt:lpstr>Rockwell</vt:lpstr>
      <vt:lpstr>Wingdings</vt:lpstr>
      <vt:lpstr>Atlas</vt:lpstr>
      <vt:lpstr>Apresentação do PowerPoint</vt:lpstr>
      <vt:lpstr>Apresentação do PowerPoint</vt:lpstr>
      <vt:lpstr>enxergar a vida melhor!</vt:lpstr>
      <vt:lpstr>Apresentação do PowerPoint</vt:lpstr>
      <vt:lpstr>Loupe – Clínica de Olhos </vt:lpstr>
      <vt:lpstr>Por que criar uma clínica Oftalmológica ?</vt:lpstr>
      <vt:lpstr>Apresentação do PowerPoint</vt:lpstr>
      <vt:lpstr>Definição do Negócio </vt:lpstr>
      <vt:lpstr>Planejamento Estratégico </vt:lpstr>
      <vt:lpstr>Painel Estratégico </vt:lpstr>
      <vt:lpstr>Tendências do mercado </vt:lpstr>
      <vt:lpstr>Localização</vt:lpstr>
      <vt:lpstr>Matriz Swot</vt:lpstr>
      <vt:lpstr>Apresentação do PowerPoint</vt:lpstr>
      <vt:lpstr>Plano de Marketing</vt:lpstr>
      <vt:lpstr>Plano de Marketing</vt:lpstr>
      <vt:lpstr>Apresentação do PowerPoint</vt:lpstr>
      <vt:lpstr>Plano de Marketing</vt:lpstr>
      <vt:lpstr>Apresentação do PowerPoint</vt:lpstr>
      <vt:lpstr>Qualidade e Segurança do Paciente </vt:lpstr>
      <vt:lpstr>Apresentação do PowerPoint</vt:lpstr>
      <vt:lpstr>Composição do faturamento </vt:lpstr>
      <vt:lpstr>Demonstrativo de Resultados Projetado </vt:lpstr>
      <vt:lpstr>Apresentação do PowerPoint</vt:lpstr>
      <vt:lpstr>Fluxo de Caixa</vt:lpstr>
      <vt:lpstr>Ponto de Equilíbrio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que um olhar lindo ...</dc:title>
  <dc:creator>Gustavo Passos</dc:creator>
  <cp:lastModifiedBy>Gustavo Passos</cp:lastModifiedBy>
  <cp:revision>24</cp:revision>
  <dcterms:created xsi:type="dcterms:W3CDTF">2018-11-22T00:39:19Z</dcterms:created>
  <dcterms:modified xsi:type="dcterms:W3CDTF">2018-11-23T17:03:14Z</dcterms:modified>
</cp:coreProperties>
</file>